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8" r:id="rId3"/>
  </p:sldIdLst>
  <p:sldSz cx="30239970" cy="21383625"/>
  <p:notesSz cx="6858000" cy="9144000"/>
  <p:custDataLst>
    <p:tags r:id="rId9"/>
  </p:custDataLst>
  <p:defaultTextStyle>
    <a:defPPr>
      <a:defRPr lang="zh-CN"/>
    </a:defPPr>
    <a:lvl1pPr marL="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1pPr>
    <a:lvl2pPr marL="123888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2pPr>
    <a:lvl3pPr marL="247777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3pPr>
    <a:lvl4pPr marL="371665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4pPr>
    <a:lvl5pPr marL="495617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5pPr>
    <a:lvl6pPr marL="619506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6pPr>
    <a:lvl7pPr marL="743394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7pPr>
    <a:lvl8pPr marL="8672830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8pPr>
    <a:lvl9pPr marL="9911715" algn="l" defTabSz="2477770" rtl="0" eaLnBrk="1" latinLnBrk="0" hangingPunct="1">
      <a:defRPr sz="488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98" userDrawn="1">
          <p15:clr>
            <a:srgbClr val="A4A3A4"/>
          </p15:clr>
        </p15:guide>
        <p15:guide id="2" pos="848" userDrawn="1">
          <p15:clr>
            <a:srgbClr val="A4A3A4"/>
          </p15:clr>
        </p15:guide>
        <p15:guide id="3" pos="18866" userDrawn="1">
          <p15:clr>
            <a:srgbClr val="A4A3A4"/>
          </p15:clr>
        </p15:guide>
        <p15:guide id="4" pos="10742" userDrawn="1">
          <p15:clr>
            <a:srgbClr val="A4A3A4"/>
          </p15:clr>
        </p15:guide>
        <p15:guide id="5" orient="horz" pos="6702" userDrawn="1">
          <p15:clr>
            <a:srgbClr val="A4A3A4"/>
          </p15:clr>
        </p15:guide>
        <p15:guide id="6" orient="horz" pos="1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DB1"/>
    <a:srgbClr val="DE914D"/>
    <a:srgbClr val="EB8AEB"/>
    <a:srgbClr val="548235"/>
    <a:srgbClr val="FF7FFE"/>
    <a:srgbClr val="FB00F9"/>
    <a:srgbClr val="3C71A9"/>
    <a:srgbClr val="4489CA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942" y="-126"/>
      </p:cViewPr>
      <p:guideLst>
        <p:guide orient="horz" pos="13298"/>
        <p:guide pos="848"/>
        <p:guide pos="18866"/>
        <p:guide pos="10742"/>
        <p:guide orient="horz" pos="6702"/>
        <p:guide orient="horz" pos="1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873" y="1143000"/>
            <a:ext cx="436425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8022" y="3499590"/>
            <a:ext cx="25704245" cy="7444669"/>
          </a:xfrm>
        </p:spPr>
        <p:txBody>
          <a:bodyPr anchor="b"/>
          <a:lstStyle>
            <a:lvl1pPr algn="ctr">
              <a:defRPr sz="1871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80036" y="11231355"/>
            <a:ext cx="22680216" cy="5162758"/>
          </a:xfrm>
        </p:spPr>
        <p:txBody>
          <a:bodyPr/>
          <a:lstStyle>
            <a:lvl1pPr marL="0" indent="0" algn="ctr">
              <a:buNone/>
              <a:defRPr sz="7485"/>
            </a:lvl1pPr>
            <a:lvl2pPr marL="1425575" indent="0" algn="ctr">
              <a:buNone/>
              <a:defRPr sz="6235"/>
            </a:lvl2pPr>
            <a:lvl3pPr marL="2851150" indent="0" algn="ctr">
              <a:buNone/>
              <a:defRPr sz="5615"/>
            </a:lvl3pPr>
            <a:lvl4pPr marL="4276725" indent="0" algn="ctr">
              <a:buNone/>
              <a:defRPr sz="4990"/>
            </a:lvl4pPr>
            <a:lvl5pPr marL="5702300" indent="0" algn="ctr">
              <a:buNone/>
              <a:defRPr sz="4990"/>
            </a:lvl5pPr>
            <a:lvl6pPr marL="7127875" indent="0" algn="ctr">
              <a:buNone/>
              <a:defRPr sz="4990"/>
            </a:lvl6pPr>
            <a:lvl7pPr marL="8553450" indent="0" algn="ctr">
              <a:buNone/>
              <a:defRPr sz="4990"/>
            </a:lvl7pPr>
            <a:lvl8pPr marL="9979025" indent="0" algn="ctr">
              <a:buNone/>
              <a:defRPr sz="4990"/>
            </a:lvl8pPr>
            <a:lvl9pPr marL="11404600" indent="0" algn="ctr">
              <a:buNone/>
              <a:defRPr sz="499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40708" y="1138480"/>
            <a:ext cx="6520562" cy="1812163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9021" y="1138480"/>
            <a:ext cx="19183683" cy="1812163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272" y="5331063"/>
            <a:ext cx="26082248" cy="8894992"/>
          </a:xfrm>
        </p:spPr>
        <p:txBody>
          <a:bodyPr anchor="b"/>
          <a:lstStyle>
            <a:lvl1pPr>
              <a:defRPr sz="1871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63272" y="14310205"/>
            <a:ext cx="26082248" cy="4677666"/>
          </a:xfrm>
        </p:spPr>
        <p:txBody>
          <a:bodyPr/>
          <a:lstStyle>
            <a:lvl1pPr marL="0" indent="0">
              <a:buNone/>
              <a:defRPr sz="7485">
                <a:solidFill>
                  <a:schemeClr val="tx1"/>
                </a:solidFill>
              </a:defRPr>
            </a:lvl1pPr>
            <a:lvl2pPr marL="1425575" indent="0">
              <a:buNone/>
              <a:defRPr sz="6235">
                <a:solidFill>
                  <a:schemeClr val="tx1">
                    <a:tint val="75000"/>
                  </a:schemeClr>
                </a:solidFill>
              </a:defRPr>
            </a:lvl2pPr>
            <a:lvl3pPr marL="2851150" indent="0">
              <a:buNone/>
              <a:defRPr sz="5615">
                <a:solidFill>
                  <a:schemeClr val="tx1">
                    <a:tint val="75000"/>
                  </a:schemeClr>
                </a:solidFill>
              </a:defRPr>
            </a:lvl3pPr>
            <a:lvl4pPr marL="427672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4pPr>
            <a:lvl5pPr marL="570230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5pPr>
            <a:lvl6pPr marL="712787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6pPr>
            <a:lvl7pPr marL="855345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7pPr>
            <a:lvl8pPr marL="9979025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8pPr>
            <a:lvl9pPr marL="11404600" indent="0">
              <a:buNone/>
              <a:defRPr sz="49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079020" y="5692400"/>
            <a:ext cx="12852122" cy="1356771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309146" y="5692400"/>
            <a:ext cx="12852122" cy="1356771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138485"/>
            <a:ext cx="26082248" cy="413317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082962" y="5241960"/>
            <a:ext cx="12793057" cy="2569003"/>
          </a:xfrm>
        </p:spPr>
        <p:txBody>
          <a:bodyPr anchor="b"/>
          <a:lstStyle>
            <a:lvl1pPr marL="0" indent="0">
              <a:buNone/>
              <a:defRPr sz="7485" b="1"/>
            </a:lvl1pPr>
            <a:lvl2pPr marL="1425575" indent="0">
              <a:buNone/>
              <a:defRPr sz="6235" b="1"/>
            </a:lvl2pPr>
            <a:lvl3pPr marL="2851150" indent="0">
              <a:buNone/>
              <a:defRPr sz="5615" b="1"/>
            </a:lvl3pPr>
            <a:lvl4pPr marL="4276725" indent="0">
              <a:buNone/>
              <a:defRPr sz="4990" b="1"/>
            </a:lvl4pPr>
            <a:lvl5pPr marL="5702300" indent="0">
              <a:buNone/>
              <a:defRPr sz="4990" b="1"/>
            </a:lvl5pPr>
            <a:lvl6pPr marL="7127875" indent="0">
              <a:buNone/>
              <a:defRPr sz="4990" b="1"/>
            </a:lvl6pPr>
            <a:lvl7pPr marL="8553450" indent="0">
              <a:buNone/>
              <a:defRPr sz="4990" b="1"/>
            </a:lvl7pPr>
            <a:lvl8pPr marL="9979025" indent="0">
              <a:buNone/>
              <a:defRPr sz="4990" b="1"/>
            </a:lvl8pPr>
            <a:lvl9pPr marL="11404600" indent="0">
              <a:buNone/>
              <a:defRPr sz="499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082962" y="7810963"/>
            <a:ext cx="12793057" cy="114887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5309148" y="5241960"/>
            <a:ext cx="12856061" cy="2569003"/>
          </a:xfrm>
        </p:spPr>
        <p:txBody>
          <a:bodyPr anchor="b"/>
          <a:lstStyle>
            <a:lvl1pPr marL="0" indent="0">
              <a:buNone/>
              <a:defRPr sz="7485" b="1"/>
            </a:lvl1pPr>
            <a:lvl2pPr marL="1425575" indent="0">
              <a:buNone/>
              <a:defRPr sz="6235" b="1"/>
            </a:lvl2pPr>
            <a:lvl3pPr marL="2851150" indent="0">
              <a:buNone/>
              <a:defRPr sz="5615" b="1"/>
            </a:lvl3pPr>
            <a:lvl4pPr marL="4276725" indent="0">
              <a:buNone/>
              <a:defRPr sz="4990" b="1"/>
            </a:lvl4pPr>
            <a:lvl5pPr marL="5702300" indent="0">
              <a:buNone/>
              <a:defRPr sz="4990" b="1"/>
            </a:lvl5pPr>
            <a:lvl6pPr marL="7127875" indent="0">
              <a:buNone/>
              <a:defRPr sz="4990" b="1"/>
            </a:lvl6pPr>
            <a:lvl7pPr marL="8553450" indent="0">
              <a:buNone/>
              <a:defRPr sz="4990" b="1"/>
            </a:lvl7pPr>
            <a:lvl8pPr marL="9979025" indent="0">
              <a:buNone/>
              <a:defRPr sz="4990" b="1"/>
            </a:lvl8pPr>
            <a:lvl9pPr marL="11404600" indent="0">
              <a:buNone/>
              <a:defRPr sz="499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5309148" y="7810963"/>
            <a:ext cx="12856061" cy="114887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25575"/>
            <a:ext cx="9753280" cy="4989513"/>
          </a:xfrm>
        </p:spPr>
        <p:txBody>
          <a:bodyPr anchor="b"/>
          <a:lstStyle>
            <a:lvl1pPr>
              <a:defRPr sz="998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856061" y="3078850"/>
            <a:ext cx="15309146" cy="15196234"/>
          </a:xfrm>
        </p:spPr>
        <p:txBody>
          <a:bodyPr/>
          <a:lstStyle>
            <a:lvl1pPr>
              <a:defRPr sz="9980"/>
            </a:lvl1pPr>
            <a:lvl2pPr>
              <a:defRPr sz="8730"/>
            </a:lvl2pPr>
            <a:lvl3pPr>
              <a:defRPr sz="7485"/>
            </a:lvl3pPr>
            <a:lvl4pPr>
              <a:defRPr sz="6235"/>
            </a:lvl4pPr>
            <a:lvl5pPr>
              <a:defRPr sz="6235"/>
            </a:lvl5pPr>
            <a:lvl6pPr>
              <a:defRPr sz="6235"/>
            </a:lvl6pPr>
            <a:lvl7pPr>
              <a:defRPr sz="6235"/>
            </a:lvl7pPr>
            <a:lvl8pPr>
              <a:defRPr sz="6235"/>
            </a:lvl8pPr>
            <a:lvl9pPr>
              <a:defRPr sz="6235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82959" y="6415088"/>
            <a:ext cx="9753280" cy="11884743"/>
          </a:xfrm>
        </p:spPr>
        <p:txBody>
          <a:bodyPr/>
          <a:lstStyle>
            <a:lvl1pPr marL="0" indent="0">
              <a:buNone/>
              <a:defRPr sz="4990"/>
            </a:lvl1pPr>
            <a:lvl2pPr marL="1425575" indent="0">
              <a:buNone/>
              <a:defRPr sz="4365"/>
            </a:lvl2pPr>
            <a:lvl3pPr marL="2851150" indent="0">
              <a:buNone/>
              <a:defRPr sz="3740"/>
            </a:lvl3pPr>
            <a:lvl4pPr marL="4276725" indent="0">
              <a:buNone/>
              <a:defRPr sz="3120"/>
            </a:lvl4pPr>
            <a:lvl5pPr marL="5702300" indent="0">
              <a:buNone/>
              <a:defRPr sz="3120"/>
            </a:lvl5pPr>
            <a:lvl6pPr marL="7127875" indent="0">
              <a:buNone/>
              <a:defRPr sz="3120"/>
            </a:lvl6pPr>
            <a:lvl7pPr marL="8553450" indent="0">
              <a:buNone/>
              <a:defRPr sz="3120"/>
            </a:lvl7pPr>
            <a:lvl8pPr marL="9979025" indent="0">
              <a:buNone/>
              <a:defRPr sz="3120"/>
            </a:lvl8pPr>
            <a:lvl9pPr marL="11404600" indent="0">
              <a:buNone/>
              <a:defRPr sz="312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59" y="1425575"/>
            <a:ext cx="9753280" cy="4989513"/>
          </a:xfrm>
        </p:spPr>
        <p:txBody>
          <a:bodyPr anchor="b"/>
          <a:lstStyle>
            <a:lvl1pPr>
              <a:defRPr sz="998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56061" y="3078850"/>
            <a:ext cx="15309146" cy="15196234"/>
          </a:xfrm>
        </p:spPr>
        <p:txBody>
          <a:bodyPr anchor="t"/>
          <a:lstStyle>
            <a:lvl1pPr marL="0" indent="0">
              <a:buNone/>
              <a:defRPr sz="9980"/>
            </a:lvl1pPr>
            <a:lvl2pPr marL="1425575" indent="0">
              <a:buNone/>
              <a:defRPr sz="8730"/>
            </a:lvl2pPr>
            <a:lvl3pPr marL="2851150" indent="0">
              <a:buNone/>
              <a:defRPr sz="7485"/>
            </a:lvl3pPr>
            <a:lvl4pPr marL="4276725" indent="0">
              <a:buNone/>
              <a:defRPr sz="6235"/>
            </a:lvl4pPr>
            <a:lvl5pPr marL="5702300" indent="0">
              <a:buNone/>
              <a:defRPr sz="6235"/>
            </a:lvl5pPr>
            <a:lvl6pPr marL="7127875" indent="0">
              <a:buNone/>
              <a:defRPr sz="6235"/>
            </a:lvl6pPr>
            <a:lvl7pPr marL="8553450" indent="0">
              <a:buNone/>
              <a:defRPr sz="6235"/>
            </a:lvl7pPr>
            <a:lvl8pPr marL="9979025" indent="0">
              <a:buNone/>
              <a:defRPr sz="6235"/>
            </a:lvl8pPr>
            <a:lvl9pPr marL="11404600" indent="0">
              <a:buNone/>
              <a:defRPr sz="62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082959" y="6415088"/>
            <a:ext cx="9753280" cy="11884743"/>
          </a:xfrm>
        </p:spPr>
        <p:txBody>
          <a:bodyPr/>
          <a:lstStyle>
            <a:lvl1pPr marL="0" indent="0">
              <a:buNone/>
              <a:defRPr sz="4990"/>
            </a:lvl1pPr>
            <a:lvl2pPr marL="1425575" indent="0">
              <a:buNone/>
              <a:defRPr sz="4365"/>
            </a:lvl2pPr>
            <a:lvl3pPr marL="2851150" indent="0">
              <a:buNone/>
              <a:defRPr sz="3740"/>
            </a:lvl3pPr>
            <a:lvl4pPr marL="4276725" indent="0">
              <a:buNone/>
              <a:defRPr sz="3120"/>
            </a:lvl4pPr>
            <a:lvl5pPr marL="5702300" indent="0">
              <a:buNone/>
              <a:defRPr sz="3120"/>
            </a:lvl5pPr>
            <a:lvl6pPr marL="7127875" indent="0">
              <a:buNone/>
              <a:defRPr sz="3120"/>
            </a:lvl6pPr>
            <a:lvl7pPr marL="8553450" indent="0">
              <a:buNone/>
              <a:defRPr sz="3120"/>
            </a:lvl7pPr>
            <a:lvl8pPr marL="9979025" indent="0">
              <a:buNone/>
              <a:defRPr sz="3120"/>
            </a:lvl8pPr>
            <a:lvl9pPr marL="11404600" indent="0">
              <a:buNone/>
              <a:defRPr sz="312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9020" y="1138485"/>
            <a:ext cx="26082248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9020" y="5692400"/>
            <a:ext cx="26082248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9020" y="19819457"/>
            <a:ext cx="6804065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05E53-C92C-43A0-8838-CCA8E09E8F6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17096" y="19819457"/>
            <a:ext cx="10206097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57203" y="19819457"/>
            <a:ext cx="6804065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71E8-16C0-4D3E-8BE9-6AFA1B14E5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2851150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3105" indent="-713105" algn="l" defTabSz="2851150" rtl="0" eaLnBrk="1" latinLnBrk="0" hangingPunct="1">
        <a:lnSpc>
          <a:spcPct val="90000"/>
        </a:lnSpc>
        <a:spcBef>
          <a:spcPts val="3120"/>
        </a:spcBef>
        <a:buFont typeface="Arial" panose="020B0604020202020204" pitchFamily="34" charset="0"/>
        <a:buChar char="•"/>
        <a:defRPr sz="8730" kern="1200">
          <a:solidFill>
            <a:schemeClr val="tx1"/>
          </a:solidFill>
          <a:latin typeface="+mn-lt"/>
          <a:ea typeface="+mn-ea"/>
          <a:cs typeface="+mn-cs"/>
        </a:defRPr>
      </a:lvl1pPr>
      <a:lvl2pPr marL="213868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7485" kern="1200">
          <a:solidFill>
            <a:schemeClr val="tx1"/>
          </a:solidFill>
          <a:latin typeface="+mn-lt"/>
          <a:ea typeface="+mn-ea"/>
          <a:cs typeface="+mn-cs"/>
        </a:defRPr>
      </a:lvl2pPr>
      <a:lvl3pPr marL="356425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6235" kern="1200">
          <a:solidFill>
            <a:schemeClr val="tx1"/>
          </a:solidFill>
          <a:latin typeface="+mn-lt"/>
          <a:ea typeface="+mn-ea"/>
          <a:cs typeface="+mn-cs"/>
        </a:defRPr>
      </a:lvl3pPr>
      <a:lvl4pPr marL="498983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4pPr>
      <a:lvl5pPr marL="641540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5pPr>
      <a:lvl6pPr marL="784098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6pPr>
      <a:lvl7pPr marL="926655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7pPr>
      <a:lvl8pPr marL="10692130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8pPr>
      <a:lvl9pPr marL="12117705" indent="-713105" algn="l" defTabSz="2851150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56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1pPr>
      <a:lvl2pPr marL="142557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2pPr>
      <a:lvl3pPr marL="285115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3pPr>
      <a:lvl4pPr marL="427672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4pPr>
      <a:lvl5pPr marL="570230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5pPr>
      <a:lvl6pPr marL="712787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6pPr>
      <a:lvl7pPr marL="855345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7pPr>
      <a:lvl8pPr marL="9979025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8pPr>
      <a:lvl9pPr marL="11404600" algn="l" defTabSz="2851150" rtl="0" eaLnBrk="1" latinLnBrk="0" hangingPunct="1">
        <a:defRPr sz="56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2023.12.04兴宁市五里院子建筑规划方案设计_1"/>
          <p:cNvPicPr>
            <a:picLocks noChangeAspect="1"/>
          </p:cNvPicPr>
          <p:nvPr/>
        </p:nvPicPr>
        <p:blipFill>
          <a:blip r:embed="rId1"/>
          <a:srcRect l="35119" t="16257" r="18363" b="16283"/>
          <a:stretch>
            <a:fillRect/>
          </a:stretch>
        </p:blipFill>
        <p:spPr>
          <a:xfrm>
            <a:off x="26041350" y="16427450"/>
            <a:ext cx="3882390" cy="4223385"/>
          </a:xfrm>
          <a:prstGeom prst="rect">
            <a:avLst/>
          </a:prstGeom>
        </p:spPr>
      </p:pic>
      <p:pic>
        <p:nvPicPr>
          <p:cNvPr id="31" name="图片 30" descr="0202【总图】五里院子规划_ Model (1)_00"/>
          <p:cNvPicPr>
            <a:picLocks noChangeAspect="1"/>
          </p:cNvPicPr>
          <p:nvPr/>
        </p:nvPicPr>
        <p:blipFill>
          <a:blip r:embed="rId2"/>
          <a:srcRect l="21887" t="45220" r="20575" b="8664"/>
          <a:stretch>
            <a:fillRect/>
          </a:stretch>
        </p:blipFill>
        <p:spPr>
          <a:xfrm>
            <a:off x="26010870" y="8442325"/>
            <a:ext cx="3935095" cy="4458970"/>
          </a:xfrm>
          <a:prstGeom prst="rect">
            <a:avLst/>
          </a:prstGeom>
        </p:spPr>
      </p:pic>
      <p:pic>
        <p:nvPicPr>
          <p:cNvPr id="30" name="图片 29" descr="0202【总图】五里院子规划_ Model (1)_00"/>
          <p:cNvPicPr>
            <a:picLocks noChangeAspect="1"/>
          </p:cNvPicPr>
          <p:nvPr/>
        </p:nvPicPr>
        <p:blipFill>
          <a:blip r:embed="rId2"/>
          <a:srcRect l="12399" t="7682" r="5409" b="66489"/>
          <a:stretch>
            <a:fillRect/>
          </a:stretch>
        </p:blipFill>
        <p:spPr>
          <a:xfrm>
            <a:off x="26072465" y="6237605"/>
            <a:ext cx="3928745" cy="174561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20675" y="1986915"/>
            <a:ext cx="9689465" cy="19123660"/>
          </a:xfrm>
          <a:prstGeom prst="rect">
            <a:avLst/>
          </a:prstGeom>
          <a:solidFill>
            <a:srgbClr val="D8CDB1"/>
          </a:solidFill>
          <a:ln w="222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029285" y="1986915"/>
            <a:ext cx="3919220" cy="19123025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300355" y="181610"/>
            <a:ext cx="29649420" cy="1805305"/>
          </a:xfrm>
          <a:prstGeom prst="rect">
            <a:avLst/>
          </a:prstGeom>
          <a:solidFill>
            <a:srgbClr val="DE914D"/>
          </a:solidFill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</a:t>
            </a:r>
            <a:r>
              <a:rPr lang="en-US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</a:t>
            </a:r>
            <a:r>
              <a:rPr lang="en-US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</a:t>
            </a:r>
            <a:r>
              <a:rPr lang="en-US" alt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目</a:t>
            </a:r>
            <a:r>
              <a:rPr lang="en-US" alt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</a:t>
            </a:r>
            <a:r>
              <a:rPr lang="en-US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划</a:t>
            </a:r>
            <a:r>
              <a:rPr lang="en-US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图</a:t>
            </a:r>
            <a:r>
              <a:rPr lang="en-US" alt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纸</a:t>
            </a:r>
            <a:r>
              <a:rPr lang="en-US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</a:t>
            </a:r>
            <a:r>
              <a:rPr lang="en-US" alt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</a:t>
            </a:r>
            <a:r>
              <a:rPr lang="en-US" alt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</a:t>
            </a:r>
            <a:r>
              <a:rPr lang="en-US" alt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案</a:t>
            </a:r>
            <a:r>
              <a:rPr lang="en-US" altLang="zh-CN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</a:t>
            </a:r>
            <a:r>
              <a:rPr lang="en-US"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8000" kern="0" spc="-12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示</a:t>
            </a:r>
            <a:endParaRPr lang="zh-CN" altLang="en-US" sz="8000" spc="30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60680" y="1975485"/>
            <a:ext cx="9587865" cy="18943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3500" spc="3000"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公示说明</a:t>
            </a:r>
            <a:endParaRPr lang="zh-CN" altLang="en-US" sz="2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60000"/>
              </a:lnSpc>
            </a:pP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公示类型：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备案公示</a:t>
            </a:r>
            <a:endParaRPr lang="zh-CN" altLang="en-US" sz="2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 fontAlgn="auto">
              <a:lnSpc>
                <a:spcPct val="160000"/>
              </a:lnSpc>
            </a:pP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公示时间：</a:t>
            </a: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公示期限：</a:t>
            </a: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2025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01 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04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至</a:t>
            </a: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2025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01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13 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公式方式：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(1)</a:t>
            </a:r>
            <a:r>
              <a:rPr lang="zh-CN" altLang="en-US" sz="2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兴宁市自然资源局门户网站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2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http://www.xingning.gov.cn/zfjg/xnszrzyj/index.html 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en-US" altLang="zh-CN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(2)建设项目现场公示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审批机关：兴宁市自然资源局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建设单位：兴宁市五里园林有限公司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设计单位：广州黄埔建筑设计院有限</a:t>
            </a: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项目名称：五里院子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fontAlgn="auto">
              <a:lnSpc>
                <a:spcPct val="160000"/>
              </a:lnSpc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建设地点：兴宁市福兴街道五里村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公示内容：</a:t>
            </a:r>
            <a:r>
              <a:rPr lang="en-US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(1) </a:t>
            </a:r>
            <a:r>
              <a:rPr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建设工程规划设计方案</a:t>
            </a:r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规划图纸</a:t>
            </a:r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调整备案</a:t>
            </a:r>
            <a:r>
              <a:rPr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公示</a:t>
            </a:r>
            <a:endParaRPr sz="2300" kern="0" spc="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(2)</a:t>
            </a:r>
            <a:r>
              <a:rPr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建设工程</a:t>
            </a:r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规划许可证规划图纸调整备案公示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一、调整原因：建设单位为优化地下室功能而作出地下室局部</a:t>
            </a:r>
            <a:r>
              <a:rPr lang="zh-CN" altLang="en-US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修改。</a:t>
            </a:r>
            <a:endParaRPr lang="zh-CN" altLang="en-US" sz="2300" kern="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二、调整内容：</a:t>
            </a:r>
            <a:r>
              <a:rPr lang="zh-CN" altLang="en-US" sz="23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地上</a:t>
            </a:r>
            <a:r>
              <a:rPr lang="en-US" altLang="zh-CN" sz="23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2#-46#</a:t>
            </a:r>
            <a:r>
              <a:rPr lang="zh-CN" altLang="en-US" sz="23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建筑对应地下室主体结构部分增设分隔墙体和增加疏散钢结构楼梯。</a:t>
            </a:r>
            <a:endParaRPr sz="2300" kern="0" spc="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调整前经济技术指标：</a:t>
            </a:r>
            <a:r>
              <a:rPr lang="zh-CN" altLang="en-US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2.07</a:t>
            </a:r>
            <a:r>
              <a:rPr lang="zh-CN" altLang="en-US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、建筑密度：</a:t>
            </a:r>
            <a:r>
              <a:rPr lang="en-US" altLang="zh-CN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29.9%</a:t>
            </a:r>
            <a:r>
              <a:rPr lang="zh-CN" altLang="en-US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、绿地率：</a:t>
            </a:r>
            <a:r>
              <a:rPr lang="en-US" altLang="zh-CN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29.0%</a:t>
            </a:r>
            <a:r>
              <a:rPr lang="zh-CN" altLang="zh-CN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2300" kern="0" spc="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调整后经济技术指标：</a:t>
            </a:r>
            <a:r>
              <a:rPr lang="zh-CN" altLang="en-US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容积率：</a:t>
            </a:r>
            <a:r>
              <a:rPr lang="en-US" altLang="zh-CN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2.07</a:t>
            </a:r>
            <a:r>
              <a:rPr lang="zh-CN" altLang="en-US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、建筑密度：</a:t>
            </a:r>
            <a:r>
              <a:rPr lang="en-US" altLang="zh-CN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29.9%</a:t>
            </a:r>
            <a:r>
              <a:rPr lang="zh-CN" altLang="en-US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、绿地率：</a:t>
            </a:r>
            <a:r>
              <a:rPr lang="en-US" altLang="zh-CN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29.0%</a:t>
            </a:r>
            <a:r>
              <a:rPr lang="zh-CN" altLang="zh-CN" sz="23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300" kern="0" spc="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调整后面积规模均未超已批规划方案指标及原证载规模要求</a:t>
            </a:r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（兴市城规建字第 [2024]009号、兴市城规建字第 [2024]014号）证载规模数据。</a:t>
            </a:r>
            <a:endParaRPr lang="zh-CN" sz="2300" kern="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具体详见示意图</a:t>
            </a:r>
            <a:r>
              <a:rPr sz="23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凡与以上事项有重大利益关系的关系人（单位）可依照《中华人民</a:t>
            </a:r>
            <a:r>
              <a:rPr sz="23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</a:t>
            </a:r>
            <a:r>
              <a:rPr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和国城乡规划法》及《广东省城乡规划条例》的规定，在公示之日起10</a:t>
            </a:r>
            <a:r>
              <a:rPr sz="23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内以真实身份向我局提出书面意见并附有联系方式。逾期末提出的，视为放弃申诉权利。本方案涉及的利害关系人，依法享有听证权，如需要求听证的，应于本方案公示期限内向兴宁市自然资源局提出申请参加听证，逾</a:t>
            </a:r>
            <a:r>
              <a:rPr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期未提出申请，视为放弃。</a:t>
            </a:r>
            <a:endParaRPr lang="en-US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3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电话反馈意见：0753-3238679</a:t>
            </a:r>
            <a:r>
              <a:rPr sz="2300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国土空间规划股</a:t>
            </a:r>
            <a:r>
              <a:rPr lang="zh-CN" sz="2300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sz="23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0753-</a:t>
            </a:r>
            <a:r>
              <a:rPr lang="en-US" altLang="zh-CN" sz="2300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3238673</a:t>
            </a:r>
            <a:r>
              <a:rPr lang="zh-CN" sz="2300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城市规划股</a:t>
            </a:r>
            <a:endParaRPr lang="en-US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3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电子邮箱反馈意见：xnzrzyjkjghg@meizhou.gov.c</a:t>
            </a:r>
            <a:r>
              <a:rPr sz="2300" kern="0" spc="-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n；</a:t>
            </a:r>
            <a:endParaRPr lang="en-US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r" rtl="0" eaLnBrk="0" fontAlgn="auto">
              <a:lnSpc>
                <a:spcPct val="150000"/>
              </a:lnSpc>
              <a:spcBef>
                <a:spcPts val="0"/>
              </a:spcBef>
            </a:pPr>
            <a:r>
              <a:rPr sz="2300" kern="0" spc="-1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兴宁市自然资源局</a:t>
            </a:r>
            <a:endParaRPr lang="en-US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r" rtl="0" eaLnBrk="0" fontAlgn="auto">
              <a:lnSpc>
                <a:spcPct val="150000"/>
              </a:lnSpc>
              <a:spcBef>
                <a:spcPts val="0"/>
              </a:spcBef>
            </a:pPr>
            <a:r>
              <a:rPr lang="en-US" sz="23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2025</a:t>
            </a:r>
            <a:r>
              <a:rPr sz="23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sz="23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01 </a:t>
            </a:r>
            <a:r>
              <a:rPr sz="23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sz="23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04  </a:t>
            </a:r>
            <a:r>
              <a:rPr sz="2300" kern="0" spc="-10" dirty="0">
                <a:solidFill>
                  <a:schemeClr val="tx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 sz="2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0355" y="168910"/>
            <a:ext cx="29649420" cy="2094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250" y="2140585"/>
            <a:ext cx="1938655" cy="2617470"/>
          </a:xfrm>
          <a:prstGeom prst="rect">
            <a:avLst/>
          </a:prstGeom>
          <a:solidFill>
            <a:schemeClr val="bg1"/>
          </a:solidFill>
          <a:ln w="3175" cmpd="sng">
            <a:noFill/>
            <a:prstDash val="solid"/>
          </a:ln>
        </p:spPr>
      </p:pic>
      <p:sp>
        <p:nvSpPr>
          <p:cNvPr id="18" name="矩形 17"/>
          <p:cNvSpPr/>
          <p:nvPr/>
        </p:nvSpPr>
        <p:spPr>
          <a:xfrm>
            <a:off x="26029285" y="4872355"/>
            <a:ext cx="3918585" cy="908050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图  例</a:t>
            </a:r>
            <a:endParaRPr lang="zh-CN" altLang="en-US" sz="35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031190" y="14895195"/>
            <a:ext cx="3918585" cy="908050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区位图</a:t>
            </a:r>
            <a:endParaRPr lang="zh-CN" altLang="en-US" sz="35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3616920" y="12018010"/>
            <a:ext cx="2209800" cy="3409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0029190" y="5791835"/>
            <a:ext cx="15986125" cy="12265025"/>
            <a:chOff x="15794" y="9451"/>
            <a:chExt cx="25124" cy="19276"/>
          </a:xfrm>
        </p:grpSpPr>
        <p:pic>
          <p:nvPicPr>
            <p:cNvPr id="3" name="图片 2" descr="调整后_00"/>
            <p:cNvPicPr>
              <a:picLocks noChangeAspect="1"/>
            </p:cNvPicPr>
            <p:nvPr/>
          </p:nvPicPr>
          <p:blipFill>
            <a:blip r:embed="rId4"/>
            <a:srcRect l="28144" t="3610" r="28208" b="2669"/>
            <a:stretch>
              <a:fillRect/>
            </a:stretch>
          </p:blipFill>
          <p:spPr>
            <a:xfrm>
              <a:off x="28228" y="9451"/>
              <a:ext cx="12690" cy="19276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4" name="图片 3" descr="调整前_00"/>
            <p:cNvPicPr>
              <a:picLocks noChangeAspect="1"/>
            </p:cNvPicPr>
            <p:nvPr/>
          </p:nvPicPr>
          <p:blipFill>
            <a:blip r:embed="rId5"/>
            <a:srcRect l="28479" t="3610" r="28755" b="2669"/>
            <a:stretch>
              <a:fillRect/>
            </a:stretch>
          </p:blipFill>
          <p:spPr>
            <a:xfrm>
              <a:off x="15794" y="9451"/>
              <a:ext cx="12434" cy="19276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sp>
        <p:nvSpPr>
          <p:cNvPr id="5" name="文本框 4"/>
          <p:cNvSpPr txBox="1"/>
          <p:nvPr/>
        </p:nvSpPr>
        <p:spPr>
          <a:xfrm>
            <a:off x="13375005" y="5155565"/>
            <a:ext cx="1219835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调整前</a:t>
            </a:r>
            <a:endParaRPr lang="zh-CN" altLang="en-US" sz="2300" kern="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368385" y="5155565"/>
            <a:ext cx="1219835" cy="445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调整</a:t>
            </a:r>
            <a:r>
              <a:rPr lang="zh-CN" sz="2300" kern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</a:t>
            </a:r>
            <a:endParaRPr lang="zh-CN" sz="2300" kern="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jk1NGNjODM0NWEzZGMwMjNjYmNlYjBjYzcyNDcxOTkifQ=="/>
  <p:tag name="KSO_WPP_MARK_KEY" val="553b81bd-cf0d-42bf-a2bc-1256bbb39e67"/>
  <p:tag name="commondata" val="eyJoZGlkIjoiMWUyY2RjMjM0MGQzYmYxZjA1Zjc2NzFhMDI3ZjkwOTM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850</Words>
  <Application>WPS 演示</Application>
  <PresentationFormat>自定义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等线 Light</vt:lpstr>
      <vt:lpstr>等线</vt:lpstr>
      <vt:lpstr>Office 主题​​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纳木措</cp:lastModifiedBy>
  <cp:revision>114</cp:revision>
  <dcterms:created xsi:type="dcterms:W3CDTF">2021-06-04T03:10:00Z</dcterms:created>
  <dcterms:modified xsi:type="dcterms:W3CDTF">2025-01-07T08:57:16Z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2463B1F46FB24572802A76A34BD33345</vt:lpwstr>
  </property>
  <property fmtid="{D5CDD505-2E9C-101B-9397-08002B2CF9AE}" pid="3" name="KSOProductBuildVer">
    <vt:lpwstr>2052-12.1.0.19302</vt:lpwstr>
  </property>
  <property fmtid="{D5CDD505-2E9C-101B-9397-08002B2CF9AE}" pid="4" name="KSOSaveFontToCloudKey">
    <vt:lpwstr>890751066_btnclosed</vt:lpwstr>
  </property>
</Properties>
</file>